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609"/>
  </p:normalViewPr>
  <p:slideViewPr>
    <p:cSldViewPr snapToGrid="0" snapToObjects="1">
      <p:cViewPr>
        <p:scale>
          <a:sx n="113" d="100"/>
          <a:sy n="113" d="100"/>
        </p:scale>
        <p:origin x="6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PW_1M8nRA" TargetMode="External"/><Relationship Id="rId4" Type="http://schemas.openxmlformats.org/officeDocument/2006/relationships/hyperlink" Target="https://www.math.ucla.edu/~jteran/papers/JSSTS15.pdf" TargetMode="External"/><Relationship Id="rId5" Type="http://schemas.openxmlformats.org/officeDocument/2006/relationships/hyperlink" Target="http://newsroom.ucla.edu/stories/ucla-mathematicians-help-bring-the-ocean-to-life-for-disneys-hit-movie-moa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ttp.developer.nvidia.com/GPUGems/gpugems_ch38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Simulating 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Amit Mondal</a:t>
            </a:r>
          </a:p>
        </p:txBody>
      </p:sp>
    </p:spTree>
    <p:extLst>
      <p:ext uri="{BB962C8B-B14F-4D97-AF65-F5344CB8AC3E}">
        <p14:creationId xmlns:p14="http://schemas.microsoft.com/office/powerpoint/2010/main" val="18333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APIC (cont’d)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7" y="2329921"/>
            <a:ext cx="6874584" cy="3881437"/>
          </a:xfrm>
        </p:spPr>
      </p:pic>
      <p:sp>
        <p:nvSpPr>
          <p:cNvPr id="5" name="TextBox 4"/>
          <p:cNvSpPr txBox="1"/>
          <p:nvPr/>
        </p:nvSpPr>
        <p:spPr>
          <a:xfrm>
            <a:off x="860867" y="1576162"/>
            <a:ext cx="760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Vorticity is </a:t>
            </a:r>
            <a:r>
              <a:rPr lang="en-US" smtClean="0"/>
              <a:t>Preserved without FLIP’s unstable motion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APIC (cont’d)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18452"/>
            <a:ext cx="8464444" cy="47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APIC 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09997"/>
            <a:ext cx="7964738" cy="47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APIC (cont’d)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267" y="1693333"/>
            <a:ext cx="587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Conservation of Angular momentum benefits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2284092"/>
            <a:ext cx="7433733" cy="4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FOR THE MATH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7457319" cy="51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544886"/>
            <a:ext cx="8736003" cy="26416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34" y="1600200"/>
            <a:ext cx="892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Navier</a:t>
            </a:r>
            <a:r>
              <a:rPr lang="en-US" dirty="0" smtClean="0"/>
              <a:t>-Stokes equation for incompressible fluid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813" y="2228850"/>
            <a:ext cx="881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</a:t>
            </a:r>
            <a:r>
              <a:rPr lang="en-US" dirty="0" smtClean="0"/>
              <a:t>(x, t) represents the fluid’s velocity field, and </a:t>
            </a:r>
            <a:r>
              <a:rPr lang="en-US" b="1" dirty="0" smtClean="0"/>
              <a:t>p</a:t>
            </a:r>
            <a:r>
              <a:rPr lang="en-US" dirty="0" smtClean="0"/>
              <a:t>(x, t) represents the fluid’s scalar pressure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(cont’d)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14" y="1427355"/>
            <a:ext cx="4847278" cy="47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4" y="4602707"/>
            <a:ext cx="8596668" cy="114733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This method can be generalized and inverted to update any quantity (velocity, density, 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02" y="3307928"/>
            <a:ext cx="6928671" cy="114052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9734" y="2312990"/>
            <a:ext cx="8596668" cy="1147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Advection – the process by which a fluid’s velocity transports itself and other quantities in the fluid</a:t>
            </a:r>
          </a:p>
          <a:p>
            <a:pPr lvl="1"/>
            <a:r>
              <a:rPr lang="en-US" dirty="0" smtClean="0"/>
              <a:t>This is where the particle model for fluids comes 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01" y="5191244"/>
            <a:ext cx="7074479" cy="9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Revenge of the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PDE for viscous diffusion (modelling fluid resistance to allow sand, lava, etc. fluid simulations)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974898"/>
            <a:ext cx="2626586" cy="1206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53" y="3246554"/>
            <a:ext cx="4559300" cy="419100"/>
          </a:xfrm>
          <a:prstGeom prst="rect">
            <a:avLst/>
          </a:prstGeom>
        </p:spPr>
      </p:pic>
      <p:pic>
        <p:nvPicPr>
          <p:cNvPr id="1026" name="Picture 2" descr="48equ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73" y="4557134"/>
            <a:ext cx="4388830" cy="43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5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pseudocode</a:t>
            </a:r>
          </a:p>
          <a:p>
            <a:pPr lvl="1"/>
            <a:r>
              <a:rPr lang="en-US" dirty="0" err="1" smtClean="0"/>
              <a:t>addForces</a:t>
            </a:r>
            <a:r>
              <a:rPr lang="en-US" dirty="0" smtClean="0"/>
              <a:t> involves solving Poisson equations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13" y="3211974"/>
            <a:ext cx="7505139" cy="2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from Moana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Mathematicians need to write complicated algorithms to solve the PDE’s that allow for realistic looking water</a:t>
            </a:r>
          </a:p>
          <a:p>
            <a:r>
              <a:rPr lang="en-US" dirty="0" smtClean="0"/>
              <a:t>Difficult things to simulate:</a:t>
            </a:r>
          </a:p>
          <a:p>
            <a:pPr lvl="1"/>
            <a:r>
              <a:rPr lang="en-US" dirty="0" smtClean="0"/>
              <a:t>Accurate wave crashing</a:t>
            </a:r>
          </a:p>
          <a:p>
            <a:pPr lvl="1"/>
            <a:r>
              <a:rPr lang="en-US" dirty="0" smtClean="0"/>
              <a:t>Blending the water around an object with the rest of the ocean</a:t>
            </a:r>
          </a:p>
          <a:p>
            <a:pPr lvl="1"/>
            <a:r>
              <a:rPr lang="en-US" dirty="0" smtClean="0"/>
              <a:t>Conserving energy and angular momentum</a:t>
            </a:r>
          </a:p>
          <a:p>
            <a:r>
              <a:rPr lang="en-US" dirty="0" smtClean="0"/>
              <a:t>To solve these complicated problems, former UCLA math prof. Joseph </a:t>
            </a:r>
            <a:r>
              <a:rPr lang="en-US" dirty="0" err="1" smtClean="0"/>
              <a:t>Teran</a:t>
            </a:r>
            <a:r>
              <a:rPr lang="en-US" dirty="0" smtClean="0"/>
              <a:t> worked with Alexey </a:t>
            </a:r>
            <a:r>
              <a:rPr lang="en-US" dirty="0" err="1" smtClean="0"/>
              <a:t>Somakhin</a:t>
            </a:r>
            <a:r>
              <a:rPr lang="en-US" dirty="0" smtClean="0"/>
              <a:t> to develop APIC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905996"/>
          </a:xfrm>
        </p:spPr>
        <p:txBody>
          <a:bodyPr/>
          <a:lstStyle/>
          <a:p>
            <a:r>
              <a:rPr lang="en-US" dirty="0" smtClean="0"/>
              <a:t>The rendering steps are broken up into slab operations (</a:t>
            </a:r>
            <a:r>
              <a:rPr lang="en-US" dirty="0" err="1" smtClean="0"/>
              <a:t>slabops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slabop</a:t>
            </a:r>
            <a:r>
              <a:rPr lang="en-US" dirty="0" smtClean="0"/>
              <a:t> consists of fragment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3" y="2969604"/>
            <a:ext cx="5522744" cy="34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http.developer.nvidia.com/GPUGems/gpugems_ch38.html</a:t>
            </a:r>
            <a:endParaRPr lang="en-US" u="sng" dirty="0" smtClean="0"/>
          </a:p>
          <a:p>
            <a:r>
              <a:rPr lang="en-US" u="sng" dirty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www.youtube.com/watch?v=rPPW_1M8nRA</a:t>
            </a:r>
            <a:endParaRPr lang="en-US" u="sng" dirty="0" smtClean="0"/>
          </a:p>
          <a:p>
            <a:r>
              <a:rPr lang="en-US" u="sng" dirty="0">
                <a:hlinkClick r:id="rId4"/>
              </a:rPr>
              <a:t>https://www.math.ucla.edu/~</a:t>
            </a:r>
            <a:r>
              <a:rPr lang="en-US" u="sng" dirty="0" smtClean="0">
                <a:hlinkClick r:id="rId4"/>
              </a:rPr>
              <a:t>jteran/papers/JSSTS15.pdf</a:t>
            </a:r>
            <a:endParaRPr lang="en-US" u="sng" dirty="0" smtClean="0"/>
          </a:p>
          <a:p>
            <a:r>
              <a:rPr lang="en-US" u="sng" dirty="0">
                <a:hlinkClick r:id="rId5"/>
              </a:rPr>
              <a:t>http://newsroom.ucla.edu/stories/ucla-mathematicians-help-bring-the-ocean-to-life-for-disneys-hit-movie-moana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162029"/>
          </a:xfrm>
        </p:spPr>
        <p:txBody>
          <a:bodyPr/>
          <a:lstStyle/>
          <a:p>
            <a:r>
              <a:rPr lang="en-US" dirty="0" smtClean="0"/>
              <a:t>Existing methods:</a:t>
            </a:r>
          </a:p>
          <a:p>
            <a:pPr lvl="1"/>
            <a:r>
              <a:rPr lang="en-US" dirty="0" smtClean="0"/>
              <a:t>PIC is a simple method of simulation that transfers between particle representation and cell representation</a:t>
            </a:r>
          </a:p>
          <a:p>
            <a:pPr lvl="1"/>
            <a:r>
              <a:rPr lang="en-US" dirty="0" smtClean="0"/>
              <a:t>FLIP acts less as a strict filter than PIC</a:t>
            </a:r>
          </a:p>
          <a:p>
            <a:pPr lvl="2"/>
            <a:r>
              <a:rPr lang="en-US" dirty="0" smtClean="0"/>
              <a:t>Uses an incremental update model, to transfer between the grid and particle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22618"/>
            <a:ext cx="3986418" cy="2131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95" y="4322618"/>
            <a:ext cx="4108021" cy="21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Previous Modes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</a:t>
            </a:r>
          </a:p>
          <a:p>
            <a:pPr lvl="1"/>
            <a:r>
              <a:rPr lang="en-US" dirty="0" smtClean="0"/>
              <a:t>Drops some modes only represented as particles</a:t>
            </a:r>
          </a:p>
          <a:p>
            <a:pPr lvl="1"/>
            <a:r>
              <a:rPr lang="en-US" dirty="0" smtClean="0"/>
              <a:t>Results in dissipative simulations, with very damped collisions</a:t>
            </a:r>
          </a:p>
          <a:p>
            <a:r>
              <a:rPr lang="en-US" dirty="0" smtClean="0"/>
              <a:t>FLIP </a:t>
            </a:r>
          </a:p>
          <a:p>
            <a:pPr lvl="1"/>
            <a:r>
              <a:rPr lang="en-US" dirty="0" smtClean="0"/>
              <a:t>Fixes PIC’s damping, but leads to instabilities and warpages in the material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585884"/>
            <a:ext cx="3763449" cy="1940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06" y="4472343"/>
            <a:ext cx="5072093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Previous Modes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4199466" cy="2038878"/>
          </a:xfrm>
        </p:spPr>
        <p:txBody>
          <a:bodyPr/>
          <a:lstStyle/>
          <a:p>
            <a:r>
              <a:rPr lang="en-US" dirty="0" smtClean="0"/>
              <a:t>PIC and FLIP are often mixed to try to get the best of both worlds, with mixed results</a:t>
            </a:r>
          </a:p>
          <a:p>
            <a:r>
              <a:rPr lang="en-US" dirty="0" smtClean="0"/>
              <a:t>FLIP preserves rotation, but mixing it with anything else totally destroys rotation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06" y="1930400"/>
            <a:ext cx="3946596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35" y="4429658"/>
            <a:ext cx="4131733" cy="20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774102"/>
          </a:xfrm>
        </p:spPr>
        <p:txBody>
          <a:bodyPr/>
          <a:lstStyle/>
          <a:p>
            <a:r>
              <a:rPr lang="en-US" dirty="0" smtClean="0"/>
              <a:t>Rather than treating each particle motion as locally constant, treat them as locally rigid</a:t>
            </a:r>
          </a:p>
          <a:p>
            <a:r>
              <a:rPr lang="en-US" dirty="0" smtClean="0"/>
              <a:t>Similar to FLIP in that it can preserve rotational motion, but the rigid particles motion means that sheer motion is damped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4164882"/>
            <a:ext cx="4087091" cy="209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4" y="4164882"/>
            <a:ext cx="4682907" cy="22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APIC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APIC – Affine-Particle-In-Cell method</a:t>
            </a:r>
          </a:p>
          <a:p>
            <a:pPr lvl="1"/>
            <a:r>
              <a:rPr lang="en-US" dirty="0" smtClean="0"/>
              <a:t>To fix the damped sheer motion from RPIC, particles are treated as locally affine rather than locally rigid</a:t>
            </a:r>
          </a:p>
          <a:p>
            <a:pPr lvl="1"/>
            <a:r>
              <a:rPr lang="en-US" dirty="0" smtClean="0"/>
              <a:t>“Affine Transformation is </a:t>
            </a:r>
            <a:r>
              <a:rPr lang="en-US" dirty="0"/>
              <a:t>a linear mapping method that preserves points, straight lines, and planes. Sets of parallel lines remain </a:t>
            </a:r>
            <a:r>
              <a:rPr lang="en-US" dirty="0" smtClean="0"/>
              <a:t>parallel after an affine transformation.”</a:t>
            </a:r>
          </a:p>
          <a:p>
            <a:pPr lvl="1"/>
            <a:r>
              <a:rPr lang="en-US" dirty="0" smtClean="0"/>
              <a:t>Perfectly preserves linear momentum and angular 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4651370"/>
            <a:ext cx="3657599" cy="19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677120"/>
          </a:xfrm>
        </p:spPr>
        <p:txBody>
          <a:bodyPr/>
          <a:lstStyle/>
          <a:p>
            <a:r>
              <a:rPr lang="en-US" dirty="0" smtClean="0"/>
              <a:t>Sheer motion is preserved</a:t>
            </a:r>
          </a:p>
          <a:p>
            <a:r>
              <a:rPr lang="en-US" dirty="0" smtClean="0"/>
              <a:t>Rotation is preserved</a:t>
            </a:r>
          </a:p>
          <a:p>
            <a:r>
              <a:rPr lang="en-US" dirty="0" smtClean="0"/>
              <a:t>More stable than FLIP</a:t>
            </a:r>
          </a:p>
          <a:p>
            <a:r>
              <a:rPr lang="en-US" dirty="0" smtClean="0"/>
              <a:t>Less computationally intensive than PIC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3837710"/>
            <a:ext cx="4987636" cy="25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of Different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1575533"/>
            <a:ext cx="9110133" cy="40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1290</TotalTime>
  <Words>507</Words>
  <Application>Microsoft Macintosh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Trebuchet MS</vt:lpstr>
      <vt:lpstr>Wingdings 3</vt:lpstr>
      <vt:lpstr>Arial</vt:lpstr>
      <vt:lpstr>Facet</vt:lpstr>
      <vt:lpstr>Simulating Water</vt:lpstr>
      <vt:lpstr>Challenges from Moana</vt:lpstr>
      <vt:lpstr>Previous Models</vt:lpstr>
      <vt:lpstr>Problems with Previous Modes </vt:lpstr>
      <vt:lpstr>Problems with Previous Modes (Cont’d)</vt:lpstr>
      <vt:lpstr>RPIC</vt:lpstr>
      <vt:lpstr>Finally, APIC</vt:lpstr>
      <vt:lpstr>Benefits of APIC</vt:lpstr>
      <vt:lpstr>Efficiency of Different Models</vt:lpstr>
      <vt:lpstr>Benefits of APIC (cont’d)</vt:lpstr>
      <vt:lpstr>Benefits of APIC (cont’d)</vt:lpstr>
      <vt:lpstr>Benefits of APIC (cont’d)</vt:lpstr>
      <vt:lpstr>Benefits of APIC (cont’d)</vt:lpstr>
      <vt:lpstr>TIME FOR THE MATH</vt:lpstr>
      <vt:lpstr>The Basics</vt:lpstr>
      <vt:lpstr>The Basics (cont’d)</vt:lpstr>
      <vt:lpstr>The Basics (cont’d)</vt:lpstr>
      <vt:lpstr>Revenge of the Basics</vt:lpstr>
      <vt:lpstr>The Basics (cont’d)</vt:lpstr>
      <vt:lpstr>The Basics (cont’d)</vt:lpstr>
      <vt:lpstr>Works Cited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Water</dc:title>
  <dc:creator>Amit Mondal</dc:creator>
  <cp:lastModifiedBy>Amit Mondal</cp:lastModifiedBy>
  <cp:revision>17</cp:revision>
  <cp:lastPrinted>2017-03-08T01:31:06Z</cp:lastPrinted>
  <dcterms:created xsi:type="dcterms:W3CDTF">2017-03-07T23:08:19Z</dcterms:created>
  <dcterms:modified xsi:type="dcterms:W3CDTF">2017-03-08T20:38:55Z</dcterms:modified>
</cp:coreProperties>
</file>